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e1eb9b720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e1eb9b720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e1f44ee5f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e1f44ee5f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e205876892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e205876892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e1eb9b720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e1eb9b720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e1eb9b720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e1eb9b720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e1eb9b720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e1eb9b720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e20587689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e20587689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33486"/>
            <a:ext cx="9144003" cy="507652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3.png"/><Relationship Id="rId5" Type="http://schemas.openxmlformats.org/officeDocument/2006/relationships/image" Target="../media/image15.png"/><Relationship Id="rId6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7.jpg"/><Relationship Id="rId4" Type="http://schemas.openxmlformats.org/officeDocument/2006/relationships/image" Target="../media/image28.jpg"/><Relationship Id="rId5" Type="http://schemas.openxmlformats.org/officeDocument/2006/relationships/image" Target="../media/image2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7.png"/><Relationship Id="rId7" Type="http://schemas.openxmlformats.org/officeDocument/2006/relationships/image" Target="../media/image6.png"/><Relationship Id="rId8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Relationship Id="rId6" Type="http://schemas.openxmlformats.org/officeDocument/2006/relationships/image" Target="../media/image9.png"/><Relationship Id="rId7" Type="http://schemas.openxmlformats.org/officeDocument/2006/relationships/image" Target="../media/image17.png"/><Relationship Id="rId8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5.png"/><Relationship Id="rId4" Type="http://schemas.openxmlformats.org/officeDocument/2006/relationships/image" Target="../media/image22.png"/><Relationship Id="rId5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23.png"/><Relationship Id="rId5" Type="http://schemas.openxmlformats.org/officeDocument/2006/relationships/image" Target="../media/image19.png"/><Relationship Id="rId6" Type="http://schemas.openxmlformats.org/officeDocument/2006/relationships/image" Target="../media/image18.png"/><Relationship Id="rId7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0312" y="0"/>
            <a:ext cx="92646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6942300" y="4582700"/>
            <a:ext cx="2201700" cy="4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chemeClr val="lt1"/>
                </a:solidFill>
              </a:rPr>
              <a:t>2024.6.2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57325" y="4298200"/>
            <a:ext cx="4404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chemeClr val="lt1"/>
                </a:solidFill>
              </a:rPr>
              <a:t>Open League Summer</a:t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4863" y="2083800"/>
            <a:ext cx="6734275" cy="9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3486"/>
            <a:ext cx="9144003" cy="50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359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遊戲概念</a:t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5825" y="1050124"/>
            <a:ext cx="3268824" cy="120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42525" y="785025"/>
            <a:ext cx="2228526" cy="2462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72738" y="2087075"/>
            <a:ext cx="3056425" cy="305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玩法 - 寵物培養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2286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透</a:t>
            </a:r>
            <a:r>
              <a:rPr lang="zh-TW"/>
              <a:t>過每日簽到,呼叫合約等機制,培養專屬的獨特寵物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藉由社群分享,好友寵物互動,用戶可獲得遊戲金幣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用戶亦可透過TON, USDT, NOT購買遊戲金幣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玩家間可進行寵物對戰</a:t>
            </a: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1692488" y="2665913"/>
            <a:ext cx="5759026" cy="2246925"/>
            <a:chOff x="2106100" y="2077463"/>
            <a:chExt cx="5759026" cy="2246925"/>
          </a:xfrm>
        </p:grpSpPr>
        <p:pic>
          <p:nvPicPr>
            <p:cNvPr id="75" name="Google Shape;75;p15"/>
            <p:cNvPicPr preferRelativeResize="0"/>
            <p:nvPr/>
          </p:nvPicPr>
          <p:blipFill rotWithShape="1">
            <a:blip r:embed="rId3">
              <a:alphaModFix/>
            </a:blip>
            <a:srcRect b="9130" l="0" r="0" t="9350"/>
            <a:stretch/>
          </p:blipFill>
          <p:spPr>
            <a:xfrm>
              <a:off x="2106100" y="2077463"/>
              <a:ext cx="1716226" cy="2246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" name="Google Shape;76;p15"/>
            <p:cNvPicPr preferRelativeResize="0"/>
            <p:nvPr/>
          </p:nvPicPr>
          <p:blipFill rotWithShape="1">
            <a:blip r:embed="rId4">
              <a:alphaModFix/>
            </a:blip>
            <a:srcRect b="9130" l="0" r="0" t="9350"/>
            <a:stretch/>
          </p:blipFill>
          <p:spPr>
            <a:xfrm>
              <a:off x="6148900" y="2077475"/>
              <a:ext cx="1716226" cy="22468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" name="Google Shape;77;p15"/>
            <p:cNvPicPr preferRelativeResize="0"/>
            <p:nvPr/>
          </p:nvPicPr>
          <p:blipFill rotWithShape="1">
            <a:blip r:embed="rId5">
              <a:alphaModFix/>
            </a:blip>
            <a:srcRect b="9228" l="0" r="0" t="9252"/>
            <a:stretch/>
          </p:blipFill>
          <p:spPr>
            <a:xfrm>
              <a:off x="4127500" y="2077463"/>
              <a:ext cx="1716226" cy="22469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zh-TW"/>
              <a:t>玩法 - 寵物特性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依據國家與地理位置 或是 TG對話內容, 培養出獨一無二的特色寵物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單人可擁有固定寵物數量, 額外寵物須花費遊戲金幣購買</a:t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6377" y="3639937"/>
            <a:ext cx="954799" cy="1157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18353" y="3655204"/>
            <a:ext cx="954801" cy="1126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0987" y="3630729"/>
            <a:ext cx="1141372" cy="117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94275" y="1964971"/>
            <a:ext cx="954800" cy="117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8487653">
            <a:off x="4238315" y="3056690"/>
            <a:ext cx="522370" cy="52237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0800000">
            <a:off x="5510477" y="3140665"/>
            <a:ext cx="522370" cy="52237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8100000">
            <a:off x="6784978" y="3056690"/>
            <a:ext cx="522370" cy="52237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19851" y="2340137"/>
            <a:ext cx="2018473" cy="2123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/>
          <p:nvPr/>
        </p:nvSpPr>
        <p:spPr>
          <a:xfrm>
            <a:off x="4666225" y="1541475"/>
            <a:ext cx="3688500" cy="2689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7"/>
          <p:cNvSpPr/>
          <p:nvPr/>
        </p:nvSpPr>
        <p:spPr>
          <a:xfrm>
            <a:off x="614850" y="1541475"/>
            <a:ext cx="3688500" cy="2689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市場與價值</a:t>
            </a:r>
            <a:endParaRPr/>
          </a:p>
        </p:txBody>
      </p:sp>
      <p:sp>
        <p:nvSpPr>
          <p:cNvPr id="99" name="Google Shape;99;p17"/>
          <p:cNvSpPr txBox="1"/>
          <p:nvPr>
            <p:ph idx="1" type="body"/>
          </p:nvPr>
        </p:nvSpPr>
        <p:spPr>
          <a:xfrm>
            <a:off x="974250" y="1589050"/>
            <a:ext cx="2771400" cy="29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項目方</a:t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購買金幣收益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zh-TW"/>
              <a:t>寵物升級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zh-TW"/>
              <a:t>可擁有的寵物數量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遊戲核心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zh-TW"/>
              <a:t>對戰與培養的可玩性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zh-TW"/>
              <a:t>寵物的多樣性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zh-TW"/>
              <a:t>對戰的平衡性</a:t>
            </a:r>
            <a:endParaRPr/>
          </a:p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4901300" y="1589050"/>
            <a:ext cx="3909000" cy="23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chemeClr val="dk1"/>
                </a:solidFill>
              </a:rPr>
              <a:t>Telegram/Ton</a:t>
            </a:r>
            <a:endParaRPr b="1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zh-TW">
                <a:solidFill>
                  <a:schemeClr val="dk1"/>
                </a:solidFill>
              </a:rPr>
              <a:t>用戶活躍度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zh-TW">
                <a:solidFill>
                  <a:schemeClr val="dk1"/>
                </a:solidFill>
              </a:rPr>
              <a:t>TG premium 用戶數量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zh-TW">
                <a:solidFill>
                  <a:schemeClr val="dk1"/>
                </a:solidFill>
              </a:rPr>
              <a:t>鏈上交易量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zh-TW">
                <a:solidFill>
                  <a:schemeClr val="dk1"/>
                </a:solidFill>
              </a:rPr>
              <a:t>購買遊戲金幣的transaction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zh-TW">
                <a:solidFill>
                  <a:schemeClr val="dk1"/>
                </a:solidFill>
              </a:rPr>
              <a:t>每日簽到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產品架構</a:t>
            </a:r>
            <a:endParaRPr/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8375" y="4041250"/>
            <a:ext cx="415924" cy="41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5125" y="4041250"/>
            <a:ext cx="415924" cy="415924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/>
          <p:nvPr/>
        </p:nvSpPr>
        <p:spPr>
          <a:xfrm>
            <a:off x="5253625" y="2502050"/>
            <a:ext cx="3295200" cy="5349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Pocket World Mini App</a:t>
            </a:r>
            <a:endParaRPr/>
          </a:p>
        </p:txBody>
      </p:sp>
      <p:grpSp>
        <p:nvGrpSpPr>
          <p:cNvPr id="109" name="Google Shape;109;p18"/>
          <p:cNvGrpSpPr/>
          <p:nvPr/>
        </p:nvGrpSpPr>
        <p:grpSpPr>
          <a:xfrm>
            <a:off x="5174725" y="1352725"/>
            <a:ext cx="1219500" cy="914700"/>
            <a:chOff x="5174725" y="1352725"/>
            <a:chExt cx="1219500" cy="914700"/>
          </a:xfrm>
        </p:grpSpPr>
        <p:sp>
          <p:nvSpPr>
            <p:cNvPr id="110" name="Google Shape;110;p18"/>
            <p:cNvSpPr/>
            <p:nvPr/>
          </p:nvSpPr>
          <p:spPr>
            <a:xfrm>
              <a:off x="5253625" y="1352725"/>
              <a:ext cx="1061700" cy="914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11" name="Google Shape;111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597647" y="1494275"/>
              <a:ext cx="415925" cy="415925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</p:pic>
        <p:sp>
          <p:nvSpPr>
            <p:cNvPr id="112" name="Google Shape;112;p18"/>
            <p:cNvSpPr txBox="1"/>
            <p:nvPr/>
          </p:nvSpPr>
          <p:spPr>
            <a:xfrm>
              <a:off x="5174725" y="1856050"/>
              <a:ext cx="12195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100">
                  <a:solidFill>
                    <a:schemeClr val="dk1"/>
                  </a:solidFill>
                </a:rPr>
                <a:t>Smart Contract</a:t>
              </a:r>
              <a:endParaRPr sz="1100">
                <a:solidFill>
                  <a:schemeClr val="dk1"/>
                </a:solidFill>
              </a:endParaRPr>
            </a:p>
          </p:txBody>
        </p:sp>
      </p:grpSp>
      <p:cxnSp>
        <p:nvCxnSpPr>
          <p:cNvPr id="113" name="Google Shape;113;p18"/>
          <p:cNvCxnSpPr/>
          <p:nvPr/>
        </p:nvCxnSpPr>
        <p:spPr>
          <a:xfrm flipH="1" rot="10800000">
            <a:off x="5726337" y="3798550"/>
            <a:ext cx="3600" cy="2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114" name="Google Shape;114;p18"/>
          <p:cNvCxnSpPr/>
          <p:nvPr/>
        </p:nvCxnSpPr>
        <p:spPr>
          <a:xfrm flipH="1" rot="10800000">
            <a:off x="8181300" y="3798550"/>
            <a:ext cx="3600" cy="2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115" name="Google Shape;115;p18"/>
          <p:cNvCxnSpPr>
            <a:stCxn id="116" idx="0"/>
            <a:endCxn id="108" idx="2"/>
          </p:cNvCxnSpPr>
          <p:nvPr/>
        </p:nvCxnSpPr>
        <p:spPr>
          <a:xfrm rot="10800000">
            <a:off x="6901225" y="3037050"/>
            <a:ext cx="0" cy="23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grpSp>
        <p:nvGrpSpPr>
          <p:cNvPr id="117" name="Google Shape;117;p18"/>
          <p:cNvGrpSpPr/>
          <p:nvPr/>
        </p:nvGrpSpPr>
        <p:grpSpPr>
          <a:xfrm>
            <a:off x="7419325" y="1352650"/>
            <a:ext cx="1219500" cy="914700"/>
            <a:chOff x="7419325" y="1352650"/>
            <a:chExt cx="1219500" cy="914700"/>
          </a:xfrm>
        </p:grpSpPr>
        <p:sp>
          <p:nvSpPr>
            <p:cNvPr id="118" name="Google Shape;118;p18"/>
            <p:cNvSpPr/>
            <p:nvPr/>
          </p:nvSpPr>
          <p:spPr>
            <a:xfrm>
              <a:off x="7487125" y="1352650"/>
              <a:ext cx="1061700" cy="914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8"/>
            <p:cNvSpPr txBox="1"/>
            <p:nvPr/>
          </p:nvSpPr>
          <p:spPr>
            <a:xfrm>
              <a:off x="7419325" y="1856050"/>
              <a:ext cx="12195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100">
                  <a:solidFill>
                    <a:schemeClr val="dk1"/>
                  </a:solidFill>
                </a:rPr>
                <a:t>NFTs on TON</a:t>
              </a:r>
              <a:endParaRPr sz="1100">
                <a:solidFill>
                  <a:schemeClr val="dk1"/>
                </a:solidFill>
              </a:endParaRPr>
            </a:p>
          </p:txBody>
        </p:sp>
        <p:pic>
          <p:nvPicPr>
            <p:cNvPr id="120" name="Google Shape;120;p1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810013" y="1494275"/>
              <a:ext cx="415924" cy="415924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</p:pic>
      </p:grpSp>
      <p:cxnSp>
        <p:nvCxnSpPr>
          <p:cNvPr id="121" name="Google Shape;121;p18"/>
          <p:cNvCxnSpPr/>
          <p:nvPr/>
        </p:nvCxnSpPr>
        <p:spPr>
          <a:xfrm flipH="1" rot="10800000">
            <a:off x="8014075" y="2267350"/>
            <a:ext cx="3600" cy="23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grpSp>
        <p:nvGrpSpPr>
          <p:cNvPr id="122" name="Google Shape;122;p18"/>
          <p:cNvGrpSpPr/>
          <p:nvPr/>
        </p:nvGrpSpPr>
        <p:grpSpPr>
          <a:xfrm>
            <a:off x="5253625" y="3271650"/>
            <a:ext cx="3295200" cy="534900"/>
            <a:chOff x="5253625" y="3271650"/>
            <a:chExt cx="3295200" cy="534900"/>
          </a:xfrm>
        </p:grpSpPr>
        <p:sp>
          <p:nvSpPr>
            <p:cNvPr id="116" name="Google Shape;116;p18"/>
            <p:cNvSpPr/>
            <p:nvPr/>
          </p:nvSpPr>
          <p:spPr>
            <a:xfrm>
              <a:off x="5253625" y="3271650"/>
              <a:ext cx="3295200" cy="534900"/>
            </a:xfrm>
            <a:prstGeom prst="rect">
              <a:avLst/>
            </a:prstGeom>
            <a:solidFill>
              <a:srgbClr val="C9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3" name="Google Shape;123;p1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850677" y="3366075"/>
              <a:ext cx="346051" cy="3460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4" name="Google Shape;124;p18"/>
            <p:cNvSpPr txBox="1"/>
            <p:nvPr/>
          </p:nvSpPr>
          <p:spPr>
            <a:xfrm>
              <a:off x="6318375" y="3362100"/>
              <a:ext cx="20259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100">
                  <a:solidFill>
                    <a:schemeClr val="dk1"/>
                  </a:solidFill>
                </a:rPr>
                <a:t>Account and Personal Wallet</a:t>
              </a:r>
              <a:endParaRPr sz="1100">
                <a:solidFill>
                  <a:schemeClr val="dk1"/>
                </a:solidFill>
              </a:endParaRPr>
            </a:p>
          </p:txBody>
        </p:sp>
      </p:grpSp>
      <p:pic>
        <p:nvPicPr>
          <p:cNvPr id="125" name="Google Shape;12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3154" y="4049250"/>
            <a:ext cx="415924" cy="4159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6" name="Google Shape;126;p18"/>
          <p:cNvCxnSpPr/>
          <p:nvPr/>
        </p:nvCxnSpPr>
        <p:spPr>
          <a:xfrm flipH="1" rot="10800000">
            <a:off x="6551117" y="3806550"/>
            <a:ext cx="3600" cy="2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4340" y="4041250"/>
            <a:ext cx="415924" cy="4159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8" name="Google Shape;128;p18"/>
          <p:cNvCxnSpPr/>
          <p:nvPr/>
        </p:nvCxnSpPr>
        <p:spPr>
          <a:xfrm flipH="1" rot="10800000">
            <a:off x="7352302" y="3798550"/>
            <a:ext cx="3600" cy="2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pic>
        <p:nvPicPr>
          <p:cNvPr id="129" name="Google Shape;129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85349" y="1483625"/>
            <a:ext cx="3027902" cy="2571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0" name="Google Shape;130;p18"/>
          <p:cNvCxnSpPr/>
          <p:nvPr/>
        </p:nvCxnSpPr>
        <p:spPr>
          <a:xfrm flipH="1" rot="10800000">
            <a:off x="5782675" y="2267350"/>
            <a:ext cx="3600" cy="23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grpSp>
        <p:nvGrpSpPr>
          <p:cNvPr id="131" name="Google Shape;131;p18"/>
          <p:cNvGrpSpPr/>
          <p:nvPr/>
        </p:nvGrpSpPr>
        <p:grpSpPr>
          <a:xfrm>
            <a:off x="6290425" y="1352650"/>
            <a:ext cx="1219500" cy="914700"/>
            <a:chOff x="5174725" y="1352725"/>
            <a:chExt cx="1219500" cy="914700"/>
          </a:xfrm>
        </p:grpSpPr>
        <p:sp>
          <p:nvSpPr>
            <p:cNvPr id="132" name="Google Shape;132;p18"/>
            <p:cNvSpPr/>
            <p:nvPr/>
          </p:nvSpPr>
          <p:spPr>
            <a:xfrm>
              <a:off x="5253625" y="1352725"/>
              <a:ext cx="1061700" cy="914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8"/>
            <p:cNvSpPr txBox="1"/>
            <p:nvPr/>
          </p:nvSpPr>
          <p:spPr>
            <a:xfrm>
              <a:off x="5174725" y="1856050"/>
              <a:ext cx="12195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100">
                  <a:solidFill>
                    <a:schemeClr val="dk1"/>
                  </a:solidFill>
                </a:rPr>
                <a:t>Server</a:t>
              </a:r>
              <a:endParaRPr sz="1100">
                <a:solidFill>
                  <a:schemeClr val="dk1"/>
                </a:solidFill>
              </a:endParaRPr>
            </a:p>
          </p:txBody>
        </p:sp>
      </p:grpSp>
      <p:pic>
        <p:nvPicPr>
          <p:cNvPr id="134" name="Google Shape;134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685913" y="1483625"/>
            <a:ext cx="441725" cy="441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" name="Google Shape;135;p18"/>
          <p:cNvCxnSpPr/>
          <p:nvPr/>
        </p:nvCxnSpPr>
        <p:spPr>
          <a:xfrm flipH="1" rot="10800000">
            <a:off x="6904975" y="2267350"/>
            <a:ext cx="3600" cy="23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產品</a:t>
            </a:r>
            <a:r>
              <a:rPr lang="zh-TW"/>
              <a:t>未來</a:t>
            </a:r>
            <a:r>
              <a:rPr lang="zh-TW"/>
              <a:t>疊代計畫</a:t>
            </a:r>
            <a:endParaRPr/>
          </a:p>
        </p:txBody>
      </p:sp>
      <p:sp>
        <p:nvSpPr>
          <p:cNvPr id="141" name="Google Shape;14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內容質與量的提升</a:t>
            </a:r>
            <a:endParaRPr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AutoNum type="arabicPeriod"/>
            </a:pPr>
            <a:r>
              <a:rPr lang="zh-TW" sz="1200"/>
              <a:t>與項目方進行合作, 進NFT匯入, 成為新寵物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zh-TW" sz="1200"/>
              <a:t>建立跨鏈的NFT匯入功能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獲利與用量提升</a:t>
            </a:r>
            <a:endParaRPr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AutoNum type="arabicPeriod"/>
            </a:pPr>
            <a:r>
              <a:rPr lang="zh-TW" sz="1200"/>
              <a:t>工會戰與國戰,加強玩家升級意願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zh-TW" sz="1200"/>
              <a:t>特殊,具備代表性的寵物, 如國家神祇的元素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zh-TW" sz="1200"/>
              <a:t>寵物的裝飾與配備,提升個性化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zh-TW" sz="1200"/>
              <a:t>寵物的TG頭像與貼圖,加強用戶傳播</a:t>
            </a:r>
            <a:endParaRPr sz="1200"/>
          </a:p>
        </p:txBody>
      </p:sp>
      <p:pic>
        <p:nvPicPr>
          <p:cNvPr id="142" name="Google Shape;1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2850" y="1219225"/>
            <a:ext cx="1398024" cy="1398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1726" y="2818754"/>
            <a:ext cx="2195226" cy="2106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17775" y="3254200"/>
            <a:ext cx="1927725" cy="131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隊伍成員</a:t>
            </a:r>
            <a:endParaRPr/>
          </a:p>
        </p:txBody>
      </p:sp>
      <p:pic>
        <p:nvPicPr>
          <p:cNvPr id="151" name="Google Shape;15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6100" y="1880175"/>
            <a:ext cx="916525" cy="121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66425" y="1880175"/>
            <a:ext cx="916525" cy="121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36750" y="1855978"/>
            <a:ext cx="916525" cy="12602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07075" y="1880163"/>
            <a:ext cx="916525" cy="1211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0"/>
          <p:cNvSpPr txBox="1"/>
          <p:nvPr/>
        </p:nvSpPr>
        <p:spPr>
          <a:xfrm>
            <a:off x="2922538" y="3409900"/>
            <a:ext cx="140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Smart Contract</a:t>
            </a:r>
            <a:endParaRPr/>
          </a:p>
        </p:txBody>
      </p:sp>
      <p:sp>
        <p:nvSpPr>
          <p:cNvPr id="156" name="Google Shape;156;p20"/>
          <p:cNvSpPr txBox="1"/>
          <p:nvPr/>
        </p:nvSpPr>
        <p:spPr>
          <a:xfrm>
            <a:off x="1094913" y="3409900"/>
            <a:ext cx="151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Project Manager</a:t>
            </a:r>
            <a:endParaRPr/>
          </a:p>
        </p:txBody>
      </p:sp>
      <p:sp>
        <p:nvSpPr>
          <p:cNvPr id="157" name="Google Shape;157;p20"/>
          <p:cNvSpPr txBox="1"/>
          <p:nvPr/>
        </p:nvSpPr>
        <p:spPr>
          <a:xfrm>
            <a:off x="4973525" y="3409900"/>
            <a:ext cx="108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Back End</a:t>
            </a:r>
            <a:endParaRPr/>
          </a:p>
        </p:txBody>
      </p:sp>
      <p:sp>
        <p:nvSpPr>
          <p:cNvPr id="158" name="Google Shape;158;p20"/>
          <p:cNvSpPr txBox="1"/>
          <p:nvPr/>
        </p:nvSpPr>
        <p:spPr>
          <a:xfrm>
            <a:off x="6707087" y="3409900"/>
            <a:ext cx="108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Front</a:t>
            </a:r>
            <a:r>
              <a:rPr lang="zh-TW"/>
              <a:t> End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